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71" r:id="rId7"/>
    <p:sldId id="277" r:id="rId8"/>
    <p:sldId id="279" r:id="rId9"/>
    <p:sldId id="282" r:id="rId10"/>
    <p:sldId id="281" r:id="rId11"/>
    <p:sldId id="276" r:id="rId12"/>
    <p:sldId id="267" r:id="rId13"/>
    <p:sldId id="278" r:id="rId14"/>
    <p:sldId id="257" r:id="rId15"/>
    <p:sldId id="283" r:id="rId16"/>
    <p:sldId id="280" r:id="rId17"/>
    <p:sldId id="259" r:id="rId18"/>
    <p:sldId id="269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B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9A504-9AA0-4CA3-9C97-F81B1FD3A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9A504-9AA0-4CA3-9C97-F81B1FD3ACD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8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A9437-972E-4B9F-94B2-32ACD11094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o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988"/>
            <a:ext cx="91440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89" y="620713"/>
            <a:ext cx="3792388" cy="120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237312"/>
            <a:ext cx="9144000" cy="620688"/>
          </a:xfrm>
          <a:prstGeom prst="round1Rect">
            <a:avLst>
              <a:gd name="adj" fmla="val 8037"/>
            </a:avLst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987824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Century Gothic" pitchFamily="34" charset="0"/>
              </a:rPr>
              <a:t>UKZN</a:t>
            </a:r>
            <a:r>
              <a:rPr lang="en-US" b="0" baseline="0" dirty="0">
                <a:solidFill>
                  <a:schemeClr val="bg1"/>
                </a:solidFill>
                <a:latin typeface="Century Gothic" pitchFamily="34" charset="0"/>
              </a:rPr>
              <a:t> INSPIRING GREATNESS</a:t>
            </a:r>
            <a:endParaRPr lang="en-US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40568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Single Corner Rectangle 6"/>
          <p:cNvSpPr/>
          <p:nvPr userDrawn="1"/>
        </p:nvSpPr>
        <p:spPr>
          <a:xfrm>
            <a:off x="0" y="6381328"/>
            <a:ext cx="9144000" cy="476672"/>
          </a:xfrm>
          <a:prstGeom prst="round1Rect">
            <a:avLst>
              <a:gd name="adj" fmla="val 50000"/>
            </a:avLst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771800" y="64440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Century Gothic" pitchFamily="34" charset="0"/>
              </a:rPr>
              <a:t>UKZN</a:t>
            </a:r>
            <a:r>
              <a:rPr lang="en-US" b="0" baseline="0" dirty="0">
                <a:solidFill>
                  <a:schemeClr val="bg1"/>
                </a:solidFill>
                <a:latin typeface="Century Gothic" pitchFamily="34" charset="0"/>
              </a:rPr>
              <a:t> INSPIRING GREATNESS</a:t>
            </a:r>
            <a:endParaRPr lang="en-US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gi.co.za/abou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qa.org.za/list.php?e=NQ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ZA" sz="4000" b="1" dirty="0">
                <a:solidFill>
                  <a:srgbClr val="C00000"/>
                </a:solidFill>
              </a:rPr>
              <a:t>What is ‘Doctorateness’?</a:t>
            </a:r>
            <a:br>
              <a:rPr lang="en-ZA" sz="4000" b="1" dirty="0">
                <a:solidFill>
                  <a:srgbClr val="C00000"/>
                </a:solidFill>
              </a:rPr>
            </a:br>
            <a:br>
              <a:rPr lang="en-ZA" sz="4000" b="1" dirty="0">
                <a:solidFill>
                  <a:srgbClr val="C00000"/>
                </a:solidFill>
              </a:rPr>
            </a:br>
            <a:r>
              <a:rPr lang="en-ZA" sz="2000" b="1" dirty="0">
                <a:solidFill>
                  <a:srgbClr val="C00000"/>
                </a:solidFill>
              </a:rPr>
              <a:t>Colleen Aldous – 12 May, 2021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sz="3200" dirty="0"/>
              <a:t>NQF level descriptors</a:t>
            </a:r>
            <a:endParaRPr lang="en-Z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7992888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ZA" dirty="0"/>
              <a:t>• </a:t>
            </a:r>
            <a:r>
              <a:rPr lang="en-ZA" sz="2400" dirty="0"/>
              <a:t>Scope of knowledge</a:t>
            </a:r>
          </a:p>
          <a:p>
            <a:r>
              <a:rPr lang="en-ZA" sz="2400" dirty="0"/>
              <a:t>• Knowledge literacy</a:t>
            </a:r>
          </a:p>
          <a:p>
            <a:r>
              <a:rPr lang="en-ZA" sz="2400" dirty="0"/>
              <a:t>• Method and procedure</a:t>
            </a:r>
          </a:p>
          <a:p>
            <a:r>
              <a:rPr lang="en-ZA" sz="2400" dirty="0"/>
              <a:t>• Problem solving	</a:t>
            </a:r>
          </a:p>
          <a:p>
            <a:r>
              <a:rPr lang="en-ZA" sz="2400" dirty="0"/>
              <a:t>• Ethics and professional 	practice</a:t>
            </a:r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r>
              <a:rPr lang="en-ZA" sz="2400" dirty="0"/>
              <a:t>• Accessing, processing and 	managing information</a:t>
            </a:r>
          </a:p>
          <a:p>
            <a:r>
              <a:rPr lang="en-ZA" sz="2400" dirty="0"/>
              <a:t>• Producing and 	communicating of	 	information</a:t>
            </a:r>
          </a:p>
          <a:p>
            <a:r>
              <a:rPr lang="en-ZA" sz="2400" dirty="0"/>
              <a:t>• Context and systems</a:t>
            </a:r>
          </a:p>
          <a:p>
            <a:r>
              <a:rPr lang="en-ZA" sz="2400" dirty="0"/>
              <a:t>• Management of learning</a:t>
            </a:r>
          </a:p>
          <a:p>
            <a:r>
              <a:rPr lang="en-ZA" sz="2400" dirty="0"/>
              <a:t>• Accountability.</a:t>
            </a:r>
          </a:p>
        </p:txBody>
      </p:sp>
    </p:spTree>
    <p:extLst>
      <p:ext uri="{BB962C8B-B14F-4D97-AF65-F5344CB8AC3E}">
        <p14:creationId xmlns:p14="http://schemas.microsoft.com/office/powerpoint/2010/main" val="169732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n-US" dirty="0"/>
              <a:t>SAQA-NQF Level descriptors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66322"/>
              </p:ext>
            </p:extLst>
          </p:nvPr>
        </p:nvGraphicFramePr>
        <p:xfrm>
          <a:off x="198468" y="1484784"/>
          <a:ext cx="8747064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64">
                  <a:extLst>
                    <a:ext uri="{9D8B030D-6E8A-4147-A177-3AD203B41FA5}">
                      <a16:colId xmlns:a16="http://schemas.microsoft.com/office/drawing/2014/main" val="3620589837"/>
                    </a:ext>
                  </a:extLst>
                </a:gridCol>
                <a:gridCol w="2005525">
                  <a:extLst>
                    <a:ext uri="{9D8B030D-6E8A-4147-A177-3AD203B41FA5}">
                      <a16:colId xmlns:a16="http://schemas.microsoft.com/office/drawing/2014/main" val="1965631674"/>
                    </a:ext>
                  </a:extLst>
                </a:gridCol>
                <a:gridCol w="1915064">
                  <a:extLst>
                    <a:ext uri="{9D8B030D-6E8A-4147-A177-3AD203B41FA5}">
                      <a16:colId xmlns:a16="http://schemas.microsoft.com/office/drawing/2014/main" val="3660613024"/>
                    </a:ext>
                  </a:extLst>
                </a:gridCol>
                <a:gridCol w="1785668">
                  <a:extLst>
                    <a:ext uri="{9D8B030D-6E8A-4147-A177-3AD203B41FA5}">
                      <a16:colId xmlns:a16="http://schemas.microsoft.com/office/drawing/2014/main" val="1301337600"/>
                    </a:ext>
                  </a:extLst>
                </a:gridCol>
                <a:gridCol w="1817083">
                  <a:extLst>
                    <a:ext uri="{9D8B030D-6E8A-4147-A177-3AD203B41FA5}">
                      <a16:colId xmlns:a16="http://schemas.microsoft.com/office/drawing/2014/main" val="137951008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4111460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Descriptor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Matric Level 4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Honours</a:t>
                      </a:r>
                      <a:r>
                        <a:rPr lang="en-US" sz="1400" dirty="0"/>
                        <a:t>/MBChB Level 8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Masters Level 9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Doctorate</a:t>
                      </a:r>
                    </a:p>
                    <a:p>
                      <a:r>
                        <a:rPr lang="en-US" sz="1400" dirty="0"/>
                        <a:t>Level 10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5219300"/>
                  </a:ext>
                </a:extLst>
              </a:tr>
              <a:tr h="3566160">
                <a:tc>
                  <a:txBody>
                    <a:bodyPr/>
                    <a:lstStyle/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Scope of knowledge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able to demonstrate a fundamental</a:t>
                      </a:r>
                    </a:p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 base of the most important areas of one or more fields or disciplines, in addition</a:t>
                      </a:r>
                    </a:p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the fundamental areas of study, and a fundamental understanding of the key terms, rules,</a:t>
                      </a:r>
                    </a:p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concepts, established principles and theories in one or more fields or disciplines.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able to demonstrate knowledge of and</a:t>
                      </a:r>
                    </a:p>
                    <a:p>
                      <a:r>
                        <a:rPr lang="en-ZA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an area at the </a:t>
                      </a:r>
                      <a:r>
                        <a:rPr lang="en-ZA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forefront of a field</a:t>
                      </a:r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discipline or practice; an understanding of</a:t>
                      </a:r>
                    </a:p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theories, research methodologies, methods and techniques relevant to the field, discipline</a:t>
                      </a:r>
                    </a:p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practice; </a:t>
                      </a:r>
                      <a:r>
                        <a:rPr lang="en-ZA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 an understanding of how to apply such knowledge in a particular context.</a:t>
                      </a:r>
                      <a:endParaRPr lang="en-ZA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able to demonstrate specialist knowledge</a:t>
                      </a:r>
                    </a:p>
                    <a:p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enable </a:t>
                      </a:r>
                      <a:r>
                        <a:rPr lang="en-ZA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and critique of </a:t>
                      </a:r>
                      <a:r>
                        <a:rPr lang="en-ZA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current research </a:t>
                      </a:r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practices, as well as </a:t>
                      </a:r>
                      <a:r>
                        <a:rPr lang="en-ZA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</a:p>
                    <a:p>
                      <a:r>
                        <a:rPr lang="en-ZA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scholarship </a:t>
                      </a:r>
                      <a:r>
                        <a:rPr lang="en-Z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research in a particular field, discipline or practice.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ZA" sz="1400" dirty="0"/>
                        <a:t>is able to demonstrate expertise and</a:t>
                      </a:r>
                    </a:p>
                    <a:p>
                      <a:r>
                        <a:rPr lang="en-ZA" sz="1400" dirty="0"/>
                        <a:t>critical knowledge in an area at the </a:t>
                      </a:r>
                      <a:r>
                        <a:rPr lang="en-ZA" sz="1400" dirty="0">
                          <a:solidFill>
                            <a:srgbClr val="FF0000"/>
                          </a:solidFill>
                        </a:rPr>
                        <a:t>forefront of a field, discipline or practice; </a:t>
                      </a:r>
                      <a:r>
                        <a:rPr lang="en-ZA" sz="1400" dirty="0">
                          <a:solidFill>
                            <a:srgbClr val="7030A0"/>
                          </a:solidFill>
                        </a:rPr>
                        <a:t>and the ability to conceptualise new research initiatives and create new knowledge or practice.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946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55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E654-B17B-47AE-889A-D5DC9C1B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ASSAF report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412674-1D44-4313-917E-B99E82251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941" y="1214376"/>
            <a:ext cx="3628427" cy="50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A4EC-D041-4B52-9E9F-8B977A3F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920"/>
            <a:ext cx="8229600" cy="1143000"/>
          </a:xfrm>
        </p:spPr>
        <p:txBody>
          <a:bodyPr/>
          <a:lstStyle/>
          <a:p>
            <a:r>
              <a:rPr lang="en-US" sz="3200" dirty="0"/>
              <a:t>CHE Doctoral attributes</a:t>
            </a:r>
            <a:endParaRPr lang="en-ZA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9F69D3-425E-4722-A1AB-A11FDB912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1484784"/>
            <a:ext cx="3171463" cy="4450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CEC6D7-3C50-40C4-AE39-878D666E4C2C}"/>
              </a:ext>
            </a:extLst>
          </p:cNvPr>
          <p:cNvSpPr/>
          <p:nvPr/>
        </p:nvSpPr>
        <p:spPr>
          <a:xfrm>
            <a:off x="260112" y="1452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ZA" b="1" cap="all" dirty="0">
              <a:solidFill>
                <a:srgbClr val="333333"/>
              </a:solidFill>
              <a:latin typeface="Montserrat"/>
            </a:endParaRPr>
          </a:p>
          <a:p>
            <a:r>
              <a:rPr lang="en-ZA" dirty="0">
                <a:solidFill>
                  <a:srgbClr val="000000"/>
                </a:solidFill>
                <a:latin typeface="Montserrat"/>
              </a:rPr>
              <a:t>The </a:t>
            </a:r>
            <a:r>
              <a:rPr lang="en-ZA" b="1" dirty="0">
                <a:solidFill>
                  <a:srgbClr val="000000"/>
                </a:solidFill>
                <a:latin typeface="Montserrat"/>
              </a:rPr>
              <a:t>Council for Higher Education </a:t>
            </a:r>
            <a:r>
              <a:rPr lang="en-ZA" dirty="0">
                <a:solidFill>
                  <a:srgbClr val="000000"/>
                </a:solidFill>
                <a:latin typeface="Montserrat"/>
              </a:rPr>
              <a:t>regulates academic qualifications (at NQF levels 5-10) that can only be offered through Higher Education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67445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Doctoral Attributes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</a:t>
            </a: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11742"/>
            <a:ext cx="3919366" cy="29877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Skills</a:t>
            </a:r>
            <a:endParaRPr lang="en-Z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20888"/>
            <a:ext cx="4247455" cy="36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en-US" dirty="0"/>
              <a:t>Take home thoughts…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" y="728700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Do I know what I need to do to become doctorate?</a:t>
            </a:r>
          </a:p>
          <a:p>
            <a:r>
              <a:rPr lang="en-US" dirty="0"/>
              <a:t>What questions do I need to ask myself about my development towards doctorateness?</a:t>
            </a:r>
          </a:p>
          <a:p>
            <a:r>
              <a:rPr lang="en-US" dirty="0"/>
              <a:t>Am I getting the best support in order to become doctorate?</a:t>
            </a:r>
          </a:p>
          <a:p>
            <a:r>
              <a:rPr lang="en-US" dirty="0"/>
              <a:t>What resources do I need to achieve doctorateness and where do I find them?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2" y="1313072"/>
            <a:ext cx="7847318" cy="43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1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3200" b="1" dirty="0"/>
              <a:t>Implicit, Tacit, or Explicit: </a:t>
            </a:r>
            <a:br>
              <a:rPr lang="en-ZA" sz="3200" b="1" dirty="0"/>
            </a:br>
            <a:r>
              <a:rPr lang="en-ZA" sz="3200" b="1" dirty="0"/>
              <a:t>All Knowledge Is Valuable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r>
              <a:rPr lang="en-ZA" b="1" dirty="0"/>
              <a:t>Explicit knowledge: </a:t>
            </a:r>
            <a:r>
              <a:rPr lang="en-ZA" dirty="0"/>
              <a:t>knowledge that is easy to articulate, write down, and share</a:t>
            </a:r>
          </a:p>
          <a:p>
            <a:r>
              <a:rPr lang="en-ZA" b="1" dirty="0"/>
              <a:t>Implicit knowledge: </a:t>
            </a:r>
            <a:r>
              <a:rPr lang="en-ZA" dirty="0"/>
              <a:t>the application of explicit knowledge</a:t>
            </a:r>
          </a:p>
          <a:p>
            <a:r>
              <a:rPr lang="en-ZA" b="1" dirty="0"/>
              <a:t>Tacit knowledge: </a:t>
            </a:r>
            <a:r>
              <a:rPr lang="en-ZA" dirty="0"/>
              <a:t>knowledge gained from personal experience     			</a:t>
            </a:r>
            <a:r>
              <a:rPr lang="en-ZA" sz="1400" dirty="0"/>
              <a:t>www.bloomfire.com</a:t>
            </a:r>
          </a:p>
        </p:txBody>
      </p:sp>
    </p:spTree>
    <p:extLst>
      <p:ext uri="{BB962C8B-B14F-4D97-AF65-F5344CB8AC3E}">
        <p14:creationId xmlns:p14="http://schemas.microsoft.com/office/powerpoint/2010/main" val="125592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44" y="44624"/>
            <a:ext cx="8229600" cy="1143000"/>
          </a:xfrm>
        </p:spPr>
        <p:txBody>
          <a:bodyPr/>
          <a:lstStyle/>
          <a:p>
            <a:r>
              <a:rPr lang="en-US" sz="3600" dirty="0"/>
              <a:t>In a nutshell… academic progress is…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44" y="1188160"/>
            <a:ext cx="8229600" cy="4525963"/>
          </a:xfrm>
        </p:spPr>
        <p:txBody>
          <a:bodyPr/>
          <a:lstStyle/>
          <a:p>
            <a:r>
              <a:rPr lang="en-US" dirty="0"/>
              <a:t>Learn academic and research skills at </a:t>
            </a:r>
            <a:r>
              <a:rPr lang="en-US" dirty="0" err="1"/>
              <a:t>honours</a:t>
            </a:r>
            <a:r>
              <a:rPr lang="en-US" dirty="0"/>
              <a:t> (get the basics, focus on explicit knowledge gain)</a:t>
            </a:r>
          </a:p>
          <a:p>
            <a:r>
              <a:rPr lang="en-US" dirty="0"/>
              <a:t>Focus on bringing them together in a small research project to develop competence in masters (gain mastery, focus on implicit knowledge gain)</a:t>
            </a:r>
          </a:p>
          <a:p>
            <a:r>
              <a:rPr lang="en-US" dirty="0"/>
              <a:t>Exhibit competence in novel research (become expert, focus on tacit knowledge gain)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741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62CC-2984-4016-9E18-FE56AA6C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 dirty="0" err="1"/>
              <a:t>nb</a:t>
            </a:r>
            <a:r>
              <a:rPr lang="en-US" dirty="0"/>
              <a:t> documents in SA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B599-FC0A-4273-8AE9-38E26FCEF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NQF/SAQA (2008)</a:t>
            </a:r>
          </a:p>
          <a:p>
            <a:r>
              <a:rPr lang="en-US" dirty="0"/>
              <a:t>ASSAF Report (2010)</a:t>
            </a:r>
          </a:p>
          <a:p>
            <a:r>
              <a:rPr lang="en-US" dirty="0"/>
              <a:t>CHE (2018)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984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8B18-1016-4AC3-96B1-794E5A83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0"/>
            <a:ext cx="9505056" cy="1143000"/>
          </a:xfrm>
        </p:spPr>
        <p:txBody>
          <a:bodyPr/>
          <a:lstStyle/>
          <a:p>
            <a:r>
              <a:rPr lang="en-US" sz="3200" dirty="0"/>
              <a:t>Accreditation and Quality Assurance </a:t>
            </a:r>
            <a:br>
              <a:rPr lang="en-US" sz="3200" dirty="0"/>
            </a:br>
            <a:r>
              <a:rPr lang="en-US" sz="3200" dirty="0"/>
              <a:t>in Education</a:t>
            </a:r>
            <a:endParaRPr lang="en-ZA" sz="3200" dirty="0"/>
          </a:p>
        </p:txBody>
      </p:sp>
      <p:pic>
        <p:nvPicPr>
          <p:cNvPr id="1026" name="Picture 2" descr="SGI - Academics Infographic">
            <a:hlinkClick r:id="rId2"/>
            <a:extLst>
              <a:ext uri="{FF2B5EF4-FFF2-40B4-BE49-F238E27FC236}">
                <a16:creationId xmlns:a16="http://schemas.microsoft.com/office/drawing/2014/main" id="{3A537A35-E72E-4D6E-B9A1-0071F8BC0F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0324"/>
            <a:ext cx="7128792" cy="50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8B5E14-68FE-4C15-80FD-267E1C51BE23}"/>
              </a:ext>
            </a:extLst>
          </p:cNvPr>
          <p:cNvSpPr/>
          <p:nvPr/>
        </p:nvSpPr>
        <p:spPr>
          <a:xfrm rot="16200000">
            <a:off x="6539989" y="36992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200" dirty="0"/>
              <a:t>https://www.sgi.co.za/blog/accreditation-quality-assurance-faq</a:t>
            </a:r>
          </a:p>
        </p:txBody>
      </p:sp>
    </p:spTree>
    <p:extLst>
      <p:ext uri="{BB962C8B-B14F-4D97-AF65-F5344CB8AC3E}">
        <p14:creationId xmlns:p14="http://schemas.microsoft.com/office/powerpoint/2010/main" val="167755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B90C-B5D2-4A7A-BFCA-07A5F25A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72" y="0"/>
            <a:ext cx="8229600" cy="1143000"/>
          </a:xfrm>
        </p:spPr>
        <p:txBody>
          <a:bodyPr/>
          <a:lstStyle/>
          <a:p>
            <a:r>
              <a:rPr lang="en-US" sz="3200" dirty="0"/>
              <a:t>NQF and SAQA??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8844-4834-4C57-9EC3-0E23DF64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rgbClr val="000000"/>
                </a:solidFill>
                <a:latin typeface="Montserrat"/>
              </a:rPr>
              <a:t>The South African Qualifications Authority (SAQA) oversees the implementation of the </a:t>
            </a:r>
            <a:r>
              <a:rPr lang="en-ZA" sz="2400" b="1" dirty="0">
                <a:solidFill>
                  <a:srgbClr val="000000"/>
                </a:solidFill>
                <a:latin typeface="Montserrat"/>
              </a:rPr>
              <a:t>National Qualifications Framework (</a:t>
            </a:r>
            <a:r>
              <a:rPr lang="en-ZA" sz="2400" b="1" dirty="0">
                <a:solidFill>
                  <a:srgbClr val="0075BC"/>
                </a:solidFill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NQF</a:t>
            </a:r>
            <a:r>
              <a:rPr lang="en-ZA" sz="2400" b="1" dirty="0">
                <a:solidFill>
                  <a:srgbClr val="000000"/>
                </a:solidFill>
                <a:latin typeface="Montserrat"/>
              </a:rPr>
              <a:t>).</a:t>
            </a:r>
            <a:r>
              <a:rPr lang="en-ZA" sz="2400" dirty="0">
                <a:solidFill>
                  <a:srgbClr val="000000"/>
                </a:solidFill>
                <a:latin typeface="Montserrat"/>
              </a:rPr>
              <a:t> The NQF system is a set of principles and guidelines which classifies a person’s skills and knowledge according to a certain level. This is recognized nationally in South Africa.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000000"/>
                </a:solidFill>
                <a:latin typeface="Montserrat"/>
              </a:rPr>
              <a:t> It comprises ten levels of learning achievements</a:t>
            </a:r>
            <a:r>
              <a:rPr lang="en-ZA" dirty="0">
                <a:solidFill>
                  <a:srgbClr val="000000"/>
                </a:solidFill>
                <a:latin typeface="Montserrat"/>
              </a:rPr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424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US" dirty="0"/>
              <a:t>SAQA Level descriptors</a:t>
            </a:r>
            <a:endParaRPr lang="en-ZA" dirty="0"/>
          </a:p>
        </p:txBody>
      </p:sp>
      <p:pic>
        <p:nvPicPr>
          <p:cNvPr id="1026" name="Picture 2" descr="NQF - Unit Standard Descriptions by Triworx Organisation - issu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1987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3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16632"/>
            <a:ext cx="4320479" cy="6082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Matric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950528" y="263691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Bachelors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79511" y="2241658"/>
            <a:ext cx="19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Honours</a:t>
            </a:r>
            <a:r>
              <a:rPr lang="en-US" dirty="0"/>
              <a:t>/</a:t>
            </a:r>
            <a:r>
              <a:rPr lang="en-US" dirty="0" err="1"/>
              <a:t>MbChB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71600" y="18132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Masters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965352" y="1431203"/>
            <a:ext cx="132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Doctorate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3552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09E142EEA3A4ABD8767F77E7B648B" ma:contentTypeVersion="0" ma:contentTypeDescription="Create a new document." ma:contentTypeScope="" ma:versionID="bd477cc29bcd461028d81efeeaaecc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AC0919-2F54-4429-9FC3-6A76F1595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30146A-EC2A-4B21-B317-E627A18107B7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9D9D43E-E919-4F08-BC35-22E39785F1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597</Words>
  <Application>Microsoft Office PowerPoint</Application>
  <PresentationFormat>On-screen Show (4:3)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Montserrat</vt:lpstr>
      <vt:lpstr>Default Design</vt:lpstr>
      <vt:lpstr>What is ‘Doctorateness’?  Colleen Aldous – 12 May, 2021</vt:lpstr>
      <vt:lpstr>PowerPoint Presentation</vt:lpstr>
      <vt:lpstr>Implicit, Tacit, or Explicit:  All Knowledge Is Valuable</vt:lpstr>
      <vt:lpstr>In a nutshell… academic progress is… </vt:lpstr>
      <vt:lpstr>Three nb documents in SA</vt:lpstr>
      <vt:lpstr>Accreditation and Quality Assurance  in Education</vt:lpstr>
      <vt:lpstr>NQF and SAQA??</vt:lpstr>
      <vt:lpstr>SAQA Level descriptors</vt:lpstr>
      <vt:lpstr>PowerPoint Presentation</vt:lpstr>
      <vt:lpstr>NQF level descriptors</vt:lpstr>
      <vt:lpstr>SAQA-NQF Level descriptors</vt:lpstr>
      <vt:lpstr>The ASSAF report</vt:lpstr>
      <vt:lpstr>CHE Doctoral attributes</vt:lpstr>
      <vt:lpstr>Doctoral Attributes</vt:lpstr>
      <vt:lpstr>Take home thoughts…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Lihlithemba Sisanda Sosibo</cp:lastModifiedBy>
  <cp:revision>89</cp:revision>
  <dcterms:created xsi:type="dcterms:W3CDTF">2012-02-24T11:53:49Z</dcterms:created>
  <dcterms:modified xsi:type="dcterms:W3CDTF">2021-06-09T08:45:57Z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0x010100E9B09E142EEA3A4ABD8767F77E7B648B</vt:lpwstr>
  </property>
</Properties>
</file>